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66" r:id="rId4"/>
    <p:sldId id="267" r:id="rId5"/>
    <p:sldId id="268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D57"/>
    <a:srgbClr val="29A560"/>
    <a:srgbClr val="C39F7B"/>
    <a:srgbClr val="999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2290C8-3594-75B9-C228-1FB088F39310}"/>
              </a:ext>
            </a:extLst>
          </p:cNvPr>
          <p:cNvSpPr/>
          <p:nvPr userDrawn="1"/>
        </p:nvSpPr>
        <p:spPr>
          <a:xfrm>
            <a:off x="0" y="0"/>
            <a:ext cx="12192000" cy="68127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178A7-47D8-D39F-B170-36561794A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1116" y="136525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C39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728F9-D36E-CC22-1454-1E78757B3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158" y="4700336"/>
            <a:ext cx="9144000" cy="135689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39F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32E1-E1B4-59DB-CB23-5196242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fld id="{2A0475B1-2A06-45FA-9BF2-83FCC5B5C656}" type="datetimeFigureOut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90A5-6421-B05A-9CD7-975972A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C8CE-99FB-0CAB-E13C-69A73887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74" y="6356350"/>
            <a:ext cx="487326" cy="365125"/>
          </a:xfrm>
        </p:spPr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fld id="{2F55716D-4740-43CF-AD10-2FD51523E1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139EA428-E09E-077F-8253-6A3B9FC61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82299"/>
            <a:ext cx="2374232" cy="23742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5C0507-F789-37EE-39FC-B89BF574A6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6892" r="17746" b="13643"/>
          <a:stretch>
            <a:fillRect/>
          </a:stretch>
        </p:blipFill>
        <p:spPr bwMode="auto">
          <a:xfrm>
            <a:off x="288758" y="2660650"/>
            <a:ext cx="2664285" cy="18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in space with planets and stars&#10;&#10;AI-generated content may be incorrect.">
            <a:extLst>
              <a:ext uri="{FF2B5EF4-FFF2-40B4-BE49-F238E27FC236}">
                <a16:creationId xmlns:a16="http://schemas.microsoft.com/office/drawing/2014/main" id="{9F5C28A2-E5D6-A7D0-3C47-F70EDCB046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61" y="2664348"/>
            <a:ext cx="2508892" cy="18836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D8627B-DF7F-3015-5B55-4F5FFAC611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8501"/>
          <a:stretch>
            <a:fillRect/>
          </a:stretch>
        </p:blipFill>
        <p:spPr bwMode="auto">
          <a:xfrm>
            <a:off x="5703371" y="2664348"/>
            <a:ext cx="2819402" cy="191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5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C60-74D9-C4EC-ED1D-79E3252F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B1050-6F47-5E49-3EDA-E0A035021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0B6F-A046-8AE9-67C3-04BD107D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5165-F783-A732-48C0-AE76284C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33E7-CDF5-3D44-65C9-8AFAEA89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7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BE914-DE46-C811-5F5D-58C07C42E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B98EE-D6B8-8874-136C-027CB9EB3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A9F6-83CF-414A-4F87-578BC48E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49CC-671F-532E-A7AA-E24537E8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9869-C613-1C37-1BDC-0B00964E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274C-E496-4C07-A5F5-A0632931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848" y="292608"/>
            <a:ext cx="10360152" cy="1033272"/>
          </a:xfrm>
          <a:solidFill>
            <a:srgbClr val="022D57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AEA8-9FF2-CFD5-80C7-F0FA4426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088"/>
            <a:ext cx="10515600" cy="4645875"/>
          </a:xfrm>
        </p:spPr>
        <p:txBody>
          <a:bodyPr/>
          <a:lstStyle>
            <a:lvl1pPr>
              <a:defRPr>
                <a:solidFill>
                  <a:srgbClr val="022D57"/>
                </a:solidFill>
              </a:defRPr>
            </a:lvl1pPr>
            <a:lvl2pPr>
              <a:defRPr>
                <a:solidFill>
                  <a:srgbClr val="022D57"/>
                </a:solidFill>
              </a:defRPr>
            </a:lvl2pPr>
            <a:lvl3pPr>
              <a:defRPr>
                <a:solidFill>
                  <a:srgbClr val="022D57"/>
                </a:solidFill>
              </a:defRPr>
            </a:lvl3pPr>
            <a:lvl4pPr>
              <a:defRPr>
                <a:solidFill>
                  <a:srgbClr val="022D57"/>
                </a:solidFill>
              </a:defRPr>
            </a:lvl4pPr>
            <a:lvl5pPr>
              <a:defRPr>
                <a:solidFill>
                  <a:srgbClr val="022D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0868-3DA0-8233-7F29-7C685335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9B273-8194-B4A9-BE63-4CA58828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327E-F217-F62A-743D-CD95F816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530" y="6356350"/>
            <a:ext cx="643270" cy="365125"/>
          </a:xfrm>
        </p:spPr>
        <p:txBody>
          <a:bodyPr/>
          <a:lstStyle>
            <a:lvl1pPr>
              <a:defRPr>
                <a:solidFill>
                  <a:srgbClr val="022D57"/>
                </a:solidFill>
              </a:defRPr>
            </a:lvl1pPr>
          </a:lstStyle>
          <a:p>
            <a:fld id="{2F55716D-4740-43CF-AD10-2FD51523E1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A21FD-D8D1-FA65-35C1-E76B0C181444}"/>
              </a:ext>
            </a:extLst>
          </p:cNvPr>
          <p:cNvSpPr/>
          <p:nvPr userDrawn="1"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1A0A1777-9D6E-3863-9F07-E19A3F232E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162C-48F7-ADEA-9431-F5D881AC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BB96F-D745-9DD2-1DEF-59E1A3F56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BCA2B-0BC5-00D6-C756-44A9198C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92D49-0FB8-B23B-67D5-7B7C0B3B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4755A-BBF8-894A-8D1E-B1AF705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EFB7-F6AF-5D56-4399-6835F997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9232-5DD1-879C-233D-848138757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0460-F144-FBE0-705E-AD2DC40F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B9DE8-0737-F9DC-FB1F-7B7E60FC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345B-04C0-4DFF-2BF6-2EF19AB9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FF505-194B-C19B-92C8-60EB9B50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0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6CB0-E5D3-899E-A921-B19C7942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848" y="289252"/>
            <a:ext cx="10360152" cy="1033272"/>
          </a:xfrm>
          <a:solidFill>
            <a:srgbClr val="022D57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39F7B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399D-A56C-1358-4257-A76D3A834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318C2-3FCA-FB82-3FE8-92D9006E5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E738F-A31A-43FC-C6F3-DCE07B31A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BCE8B-81EA-BEB3-7C34-6D39E8809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6DADA-25DC-4171-DBFD-8970AD56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79D84-FD68-24D6-81A7-B87C72EA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999BA-7CCF-7F00-2CA8-4D6DE4A1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F924C-35EA-AD01-3907-F2EF7DDBEC1D}"/>
              </a:ext>
            </a:extLst>
          </p:cNvPr>
          <p:cNvSpPr/>
          <p:nvPr userDrawn="1"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D4752E88-BD46-83A0-67EF-1B6B89754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7B41-5DA8-CAA7-BCAD-AE170A2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2D370-A9AE-5C7E-33B4-B3760D59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5097B-D522-32DE-D747-527168EE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E972-92BA-7AB4-3C7D-37381D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3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05E8-E3AB-9074-37AF-D34E7C54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2FC60-240F-8F51-EF7C-FE7234C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AA420-725B-A30B-0DCF-391855E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AD8-AC61-3BD2-8A91-6091C3BE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35BE-ED4F-E8D2-9788-621EA1B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606C5-67A0-7698-9CD9-0D695FDE1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63E75-CABF-179B-5D68-F78C25EF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8E520-53A4-7FD4-87EF-9A2ED47D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0AD5-5617-41F6-526A-524C66BE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6329-4134-7CE6-078E-AF1C3322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CEB47-410D-D34C-5E0D-62FCE91B7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E36F6-42B9-7A6B-C7B8-817369E04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15322-B0CF-9E0A-1B75-82EECFC0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97721-D3BC-AFEA-0F93-CD4FE097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F9EFD-00FD-6E66-BEFA-6756DD90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B21ED-82C4-9D45-235C-E73C9145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454EA-76C8-D3A9-14B6-CE98263B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5CD2-8739-2C95-1D19-07D82C0C1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475B1-2A06-45FA-9BF2-83FCC5B5C65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E8B02-A99B-54A2-03FE-72A7EC0D5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F3A9-9E27-2B46-E15E-73162F144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6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rgbClr val="C39F7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B854-F8EE-89EC-0852-A422CC11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254D-6568-A00E-3AE6-59BF2BD5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297712"/>
            <a:ext cx="10363199" cy="1030156"/>
          </a:xfrm>
          <a:solidFill>
            <a:srgbClr val="022D57"/>
          </a:solidFill>
        </p:spPr>
        <p:txBody>
          <a:bodyPr/>
          <a:lstStyle/>
          <a:p>
            <a:r>
              <a:rPr lang="en-US" dirty="0">
                <a:solidFill>
                  <a:srgbClr val="C39F7B"/>
                </a:solidFill>
              </a:rPr>
              <a:t>(Very) Quick Look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02C8-74B9-49A4-9143-767991E6F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91800" cy="47346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22D57"/>
                </a:solidFill>
              </a:rPr>
              <a:t>Three HST image triples (619, 631, 645 nm) for cloud pressure and ammonia abundance are ‘analyzed’</a:t>
            </a:r>
          </a:p>
          <a:p>
            <a:r>
              <a:rPr lang="en-US" dirty="0">
                <a:solidFill>
                  <a:srgbClr val="022D57"/>
                </a:solidFill>
              </a:rPr>
              <a:t>Times (2025-10-16) and notable features: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~0015Z – GRS, NEDFs, belts/zones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~0325Z – SED NEDFs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~0500Z – NEDFs</a:t>
            </a:r>
          </a:p>
          <a:p>
            <a:r>
              <a:rPr lang="en-US" dirty="0">
                <a:solidFill>
                  <a:srgbClr val="022D57"/>
                </a:solidFill>
              </a:rPr>
              <a:t>Qualitative analysis and comparison to ground data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Ratio of CH</a:t>
            </a:r>
            <a:r>
              <a:rPr lang="en-US" baseline="-25000" dirty="0">
                <a:solidFill>
                  <a:srgbClr val="022D57"/>
                </a:solidFill>
              </a:rPr>
              <a:t>4</a:t>
            </a:r>
            <a:r>
              <a:rPr lang="en-US" dirty="0">
                <a:solidFill>
                  <a:srgbClr val="022D57"/>
                </a:solidFill>
              </a:rPr>
              <a:t> transmission </a:t>
            </a:r>
            <a:r>
              <a:rPr lang="en-US" i="1" dirty="0">
                <a:solidFill>
                  <a:srgbClr val="022D57"/>
                </a:solidFill>
              </a:rPr>
              <a:t>over</a:t>
            </a:r>
            <a:r>
              <a:rPr lang="en-US" dirty="0">
                <a:solidFill>
                  <a:srgbClr val="022D57"/>
                </a:solidFill>
              </a:rPr>
              <a:t>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transmission gives </a:t>
            </a:r>
            <a:r>
              <a:rPr lang="en-US" i="1" dirty="0">
                <a:solidFill>
                  <a:srgbClr val="022D57"/>
                </a:solidFill>
              </a:rPr>
              <a:t>qualitative</a:t>
            </a:r>
            <a:r>
              <a:rPr lang="en-US" dirty="0">
                <a:solidFill>
                  <a:srgbClr val="022D57"/>
                </a:solidFill>
              </a:rPr>
              <a:t> indication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abundance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Co-alignment of “reg” maps done by hand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COTS software (</a:t>
            </a:r>
            <a:r>
              <a:rPr lang="en-US" dirty="0" err="1">
                <a:solidFill>
                  <a:srgbClr val="022D57"/>
                </a:solidFill>
              </a:rPr>
              <a:t>QFitsView</a:t>
            </a:r>
            <a:r>
              <a:rPr lang="en-US" dirty="0">
                <a:solidFill>
                  <a:srgbClr val="022D57"/>
                </a:solidFill>
              </a:rPr>
              <a:t>, MaximDL) 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DE230-A1BA-5CDB-BE68-FA8A64C84741}"/>
              </a:ext>
            </a:extLst>
          </p:cNvPr>
          <p:cNvSpPr/>
          <p:nvPr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81B280E5-2F67-88B6-3375-FF1E2064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E6C06-52E0-642C-03CF-196FF63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607A-8987-3802-8A3A-C9C3D4D1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297712"/>
            <a:ext cx="10363199" cy="1030156"/>
          </a:xfrm>
          <a:solidFill>
            <a:srgbClr val="022D57"/>
          </a:solidFill>
        </p:spPr>
        <p:txBody>
          <a:bodyPr/>
          <a:lstStyle/>
          <a:p>
            <a:r>
              <a:rPr lang="en-US" dirty="0">
                <a:solidFill>
                  <a:srgbClr val="C39F7B"/>
                </a:solidFill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653DB-43EE-951C-86AB-0125C7602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1800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22D57"/>
                </a:solidFill>
              </a:rPr>
              <a:t>Simple ratios of transmission computed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T</a:t>
            </a:r>
            <a:r>
              <a:rPr lang="en-US" baseline="-25000" dirty="0">
                <a:solidFill>
                  <a:srgbClr val="022D57"/>
                </a:solidFill>
              </a:rPr>
              <a:t>CH4 </a:t>
            </a:r>
            <a:r>
              <a:rPr lang="en-US" dirty="0">
                <a:solidFill>
                  <a:srgbClr val="022D57"/>
                </a:solidFill>
              </a:rPr>
              <a:t>= R</a:t>
            </a:r>
            <a:r>
              <a:rPr lang="en-US" baseline="-25000" dirty="0">
                <a:solidFill>
                  <a:srgbClr val="022D57"/>
                </a:solidFill>
              </a:rPr>
              <a:t>619</a:t>
            </a:r>
            <a:r>
              <a:rPr lang="en-US" dirty="0">
                <a:solidFill>
                  <a:srgbClr val="022D57"/>
                </a:solidFill>
              </a:rPr>
              <a:t>/R</a:t>
            </a:r>
            <a:r>
              <a:rPr lang="en-US" baseline="-25000" dirty="0">
                <a:solidFill>
                  <a:srgbClr val="022D57"/>
                </a:solidFill>
              </a:rPr>
              <a:t>631</a:t>
            </a:r>
            <a:r>
              <a:rPr lang="en-US" dirty="0">
                <a:solidFill>
                  <a:srgbClr val="022D57"/>
                </a:solidFill>
              </a:rPr>
              <a:t>, T</a:t>
            </a:r>
            <a:r>
              <a:rPr lang="en-US" baseline="-25000" dirty="0">
                <a:solidFill>
                  <a:srgbClr val="022D57"/>
                </a:solidFill>
              </a:rPr>
              <a:t>NH3 </a:t>
            </a:r>
            <a:r>
              <a:rPr lang="en-US" dirty="0">
                <a:solidFill>
                  <a:srgbClr val="022D57"/>
                </a:solidFill>
              </a:rPr>
              <a:t>= R</a:t>
            </a:r>
            <a:r>
              <a:rPr lang="en-US" baseline="-25000" dirty="0">
                <a:solidFill>
                  <a:srgbClr val="022D57"/>
                </a:solidFill>
              </a:rPr>
              <a:t>645</a:t>
            </a:r>
            <a:r>
              <a:rPr lang="en-US" dirty="0">
                <a:solidFill>
                  <a:srgbClr val="022D57"/>
                </a:solidFill>
              </a:rPr>
              <a:t>/R</a:t>
            </a:r>
            <a:r>
              <a:rPr lang="en-US" baseline="-25000" dirty="0">
                <a:solidFill>
                  <a:srgbClr val="022D57"/>
                </a:solidFill>
              </a:rPr>
              <a:t>631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Cloud Pressure ~ 1-T</a:t>
            </a:r>
            <a:r>
              <a:rPr lang="en-US" baseline="-25000" dirty="0">
                <a:solidFill>
                  <a:srgbClr val="022D57"/>
                </a:solidFill>
              </a:rPr>
              <a:t>CH4</a:t>
            </a:r>
            <a:endParaRPr lang="en-US" dirty="0">
              <a:solidFill>
                <a:srgbClr val="022D57"/>
              </a:solidFill>
            </a:endParaRPr>
          </a:p>
          <a:p>
            <a:pPr lvl="1"/>
            <a:r>
              <a:rPr lang="en-US" dirty="0">
                <a:solidFill>
                  <a:srgbClr val="022D57"/>
                </a:solidFill>
              </a:rPr>
              <a:t>Ammonia ~ T</a:t>
            </a:r>
            <a:r>
              <a:rPr lang="en-US" baseline="-25000" dirty="0">
                <a:solidFill>
                  <a:srgbClr val="022D57"/>
                </a:solidFill>
              </a:rPr>
              <a:t>CH4</a:t>
            </a:r>
            <a:r>
              <a:rPr lang="en-US" dirty="0">
                <a:solidFill>
                  <a:srgbClr val="022D57"/>
                </a:solidFill>
              </a:rPr>
              <a:t>/T</a:t>
            </a:r>
            <a:r>
              <a:rPr lang="en-US" baseline="-25000" dirty="0">
                <a:solidFill>
                  <a:srgbClr val="022D57"/>
                </a:solidFill>
              </a:rPr>
              <a:t>NH3</a:t>
            </a:r>
            <a:endParaRPr lang="en-US" dirty="0">
              <a:solidFill>
                <a:srgbClr val="022D57"/>
              </a:solidFill>
            </a:endParaRPr>
          </a:p>
          <a:p>
            <a:r>
              <a:rPr lang="en-US" dirty="0">
                <a:solidFill>
                  <a:srgbClr val="022D57"/>
                </a:solidFill>
              </a:rPr>
              <a:t>Possible navigation issues with ground data for Sys 3 long</a:t>
            </a:r>
          </a:p>
          <a:p>
            <a:r>
              <a:rPr lang="en-US" dirty="0">
                <a:solidFill>
                  <a:srgbClr val="022D57"/>
                </a:solidFill>
              </a:rPr>
              <a:t>No accounting for contamination of 645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band by 668 CH</a:t>
            </a:r>
            <a:r>
              <a:rPr lang="en-US" baseline="-25000" dirty="0">
                <a:solidFill>
                  <a:srgbClr val="022D57"/>
                </a:solidFill>
              </a:rPr>
              <a:t>4</a:t>
            </a:r>
            <a:r>
              <a:rPr lang="en-US" dirty="0">
                <a:solidFill>
                  <a:srgbClr val="022D57"/>
                </a:solidFill>
              </a:rPr>
              <a:t> band</a:t>
            </a:r>
          </a:p>
          <a:p>
            <a:r>
              <a:rPr lang="en-US" dirty="0">
                <a:solidFill>
                  <a:srgbClr val="022D57"/>
                </a:solidFill>
              </a:rPr>
              <a:t>Sensitive to pressures of ~2 bar</a:t>
            </a:r>
          </a:p>
          <a:p>
            <a:endParaRPr lang="en-US" dirty="0">
              <a:solidFill>
                <a:srgbClr val="022D5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0B825-A6B2-8013-5A0C-553A86E950BA}"/>
              </a:ext>
            </a:extLst>
          </p:cNvPr>
          <p:cNvSpPr/>
          <p:nvPr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6A65106F-7054-FBC4-51C6-871C025E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7992-0D93-CDA7-9A31-C6AA4D838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2823-57F5-A91A-DFF9-D969DB8D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GRS, SEB, and 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A4E7-82CC-2B69-C36C-DCFC2A9E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6" y="1691640"/>
            <a:ext cx="4569036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GRS shows high clouds and low NH</a:t>
            </a:r>
            <a:r>
              <a:rPr lang="en-US" baseline="-25000" dirty="0"/>
              <a:t>3</a:t>
            </a:r>
            <a:endParaRPr lang="en-US" dirty="0"/>
          </a:p>
          <a:p>
            <a:r>
              <a:rPr lang="en-US" dirty="0"/>
              <a:t>SEB shows deep clouds with NH</a:t>
            </a:r>
            <a:r>
              <a:rPr lang="en-US" baseline="-25000" dirty="0"/>
              <a:t>3</a:t>
            </a:r>
            <a:r>
              <a:rPr lang="en-US" dirty="0"/>
              <a:t> depletion</a:t>
            </a:r>
          </a:p>
          <a:p>
            <a:r>
              <a:rPr lang="en-US" dirty="0"/>
              <a:t>STrZ shows higher clouds </a:t>
            </a:r>
            <a:r>
              <a:rPr lang="en-US" i="1" dirty="0"/>
              <a:t>and</a:t>
            </a:r>
            <a:r>
              <a:rPr lang="en-US" dirty="0"/>
              <a:t> enhanced NH</a:t>
            </a:r>
            <a:r>
              <a:rPr lang="en-US" baseline="-25000" dirty="0"/>
              <a:t>3</a:t>
            </a:r>
          </a:p>
        </p:txBody>
      </p:sp>
      <p:pic>
        <p:nvPicPr>
          <p:cNvPr id="9" name="Picture 8" descr="A close-up of a snow&#10;&#10;AI-generated content may be incorrect.">
            <a:extLst>
              <a:ext uri="{FF2B5EF4-FFF2-40B4-BE49-F238E27FC236}">
                <a16:creationId xmlns:a16="http://schemas.microsoft.com/office/drawing/2014/main" id="{68DD2957-7FA4-1787-2D24-84F5192C0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3337585"/>
            <a:ext cx="2724911" cy="1362456"/>
          </a:xfrm>
          <a:prstGeom prst="rect">
            <a:avLst/>
          </a:prstGeom>
        </p:spPr>
      </p:pic>
      <p:pic>
        <p:nvPicPr>
          <p:cNvPr id="11" name="Picture 10" descr="A close-up of a moon&#10;&#10;AI-generated content may be incorrect.">
            <a:extLst>
              <a:ext uri="{FF2B5EF4-FFF2-40B4-BE49-F238E27FC236}">
                <a16:creationId xmlns:a16="http://schemas.microsoft.com/office/drawing/2014/main" id="{F7686BED-B89D-0097-D794-24A48ACB856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1611082"/>
            <a:ext cx="2724911" cy="1362456"/>
          </a:xfrm>
          <a:prstGeom prst="rect">
            <a:avLst/>
          </a:prstGeom>
        </p:spPr>
      </p:pic>
      <p:pic>
        <p:nvPicPr>
          <p:cNvPr id="19" name="Picture 18" descr="A close-up of a graph&#10;&#10;AI-generated content may be incorrect.">
            <a:extLst>
              <a:ext uri="{FF2B5EF4-FFF2-40B4-BE49-F238E27FC236}">
                <a16:creationId xmlns:a16="http://schemas.microsoft.com/office/drawing/2014/main" id="{E7E3DEC8-F4A0-A05F-3CB6-C276DE9B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0537"/>
          <a:stretch>
            <a:fillRect/>
          </a:stretch>
        </p:blipFill>
        <p:spPr>
          <a:xfrm>
            <a:off x="7887517" y="1371587"/>
            <a:ext cx="4304483" cy="5486413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B6A933F0-D784-7C08-255E-4774F1E4A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10537"/>
          <a:stretch>
            <a:fillRect/>
          </a:stretch>
        </p:blipFill>
        <p:spPr>
          <a:xfrm>
            <a:off x="7960092" y="1371586"/>
            <a:ext cx="4231907" cy="5486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06C294-9D57-BBE5-F806-C6D9C7B1000C}"/>
              </a:ext>
            </a:extLst>
          </p:cNvPr>
          <p:cNvSpPr txBox="1"/>
          <p:nvPr/>
        </p:nvSpPr>
        <p:spPr>
          <a:xfrm>
            <a:off x="5382284" y="127119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1A240-86B3-C0AA-948E-562423BDD776}"/>
              </a:ext>
            </a:extLst>
          </p:cNvPr>
          <p:cNvSpPr txBox="1"/>
          <p:nvPr/>
        </p:nvSpPr>
        <p:spPr>
          <a:xfrm>
            <a:off x="5407131" y="297089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pic>
        <p:nvPicPr>
          <p:cNvPr id="16" name="Picture 15" descr="A close-up of a planet&#10;&#10;AI-generated content may be incorrect.">
            <a:extLst>
              <a:ext uri="{FF2B5EF4-FFF2-40B4-BE49-F238E27FC236}">
                <a16:creationId xmlns:a16="http://schemas.microsoft.com/office/drawing/2014/main" id="{495F3DDF-55A1-DC73-8BE2-9303339D3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5064088"/>
            <a:ext cx="2724912" cy="1362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6D792B-2ED2-1D84-924E-764307EE0CAD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</p:spTree>
    <p:extLst>
      <p:ext uri="{BB962C8B-B14F-4D97-AF65-F5344CB8AC3E}">
        <p14:creationId xmlns:p14="http://schemas.microsoft.com/office/powerpoint/2010/main" val="35425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A4823-6BED-11F0-A9A1-82CCC90B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graph&#10;&#10;AI-generated content may be incorrect.">
            <a:extLst>
              <a:ext uri="{FF2B5EF4-FFF2-40B4-BE49-F238E27FC236}">
                <a16:creationId xmlns:a16="http://schemas.microsoft.com/office/drawing/2014/main" id="{055DEAD0-C035-716A-F8BA-54E61403C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10515"/>
          <a:stretch>
            <a:fillRect/>
          </a:stretch>
        </p:blipFill>
        <p:spPr>
          <a:xfrm>
            <a:off x="7929452" y="1370266"/>
            <a:ext cx="4262548" cy="548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A0092-EA4A-CA46-8716-670FEB7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 and 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9F84-7709-FBA1-756B-7A8D68D5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71" y="1691640"/>
            <a:ext cx="4889392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SED shows </a:t>
            </a:r>
            <a:r>
              <a:rPr lang="en-US" i="1" dirty="0"/>
              <a:t>very</a:t>
            </a:r>
            <a:r>
              <a:rPr lang="en-US" dirty="0"/>
              <a:t> deep clouds, equatorward NH</a:t>
            </a:r>
            <a:r>
              <a:rPr lang="en-US" baseline="-25000" dirty="0"/>
              <a:t>3</a:t>
            </a:r>
            <a:r>
              <a:rPr lang="en-US" dirty="0"/>
              <a:t> enhancement </a:t>
            </a:r>
          </a:p>
          <a:p>
            <a:r>
              <a:rPr lang="en-US" dirty="0"/>
              <a:t>SED also shows a unique greenish tinge in context image</a:t>
            </a:r>
          </a:p>
        </p:txBody>
      </p:sp>
      <p:pic>
        <p:nvPicPr>
          <p:cNvPr id="8" name="Picture 7" descr="A close-up of a snow&#10;&#10;AI-generated content may be incorrect.">
            <a:extLst>
              <a:ext uri="{FF2B5EF4-FFF2-40B4-BE49-F238E27FC236}">
                <a16:creationId xmlns:a16="http://schemas.microsoft.com/office/drawing/2014/main" id="{9C0658D4-1A8D-1054-4E3B-E91CE3F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6" y="1627183"/>
            <a:ext cx="2718054" cy="1359027"/>
          </a:xfrm>
          <a:prstGeom prst="rect">
            <a:avLst/>
          </a:prstGeom>
        </p:spPr>
      </p:pic>
      <p:pic>
        <p:nvPicPr>
          <p:cNvPr id="31" name="Picture 30" descr="A close-up of a graph&#10;&#10;AI-generated content may be incorrect.">
            <a:extLst>
              <a:ext uri="{FF2B5EF4-FFF2-40B4-BE49-F238E27FC236}">
                <a16:creationId xmlns:a16="http://schemas.microsoft.com/office/drawing/2014/main" id="{DF2CDCE9-C78F-35F2-6EEE-DAD1C4F8C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10515"/>
          <a:stretch>
            <a:fillRect/>
          </a:stretch>
        </p:blipFill>
        <p:spPr>
          <a:xfrm>
            <a:off x="7929452" y="1370266"/>
            <a:ext cx="4262548" cy="5487734"/>
          </a:xfrm>
          <a:prstGeom prst="rect">
            <a:avLst/>
          </a:prstGeom>
        </p:spPr>
      </p:pic>
      <p:pic>
        <p:nvPicPr>
          <p:cNvPr id="7" name="Picture 6" descr="A close-up of a storm&#10;&#10;AI-generated content may be incorrect.">
            <a:extLst>
              <a:ext uri="{FF2B5EF4-FFF2-40B4-BE49-F238E27FC236}">
                <a16:creationId xmlns:a16="http://schemas.microsoft.com/office/drawing/2014/main" id="{0CE2870F-5AB4-19F5-86AA-A70A801B3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8" y="3331709"/>
            <a:ext cx="2724912" cy="136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AD116-FBA2-0B42-07CC-C16CFE628C5E}"/>
              </a:ext>
            </a:extLst>
          </p:cNvPr>
          <p:cNvSpPr txBox="1"/>
          <p:nvPr/>
        </p:nvSpPr>
        <p:spPr>
          <a:xfrm>
            <a:off x="5382284" y="130204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53396-77E9-A510-5489-25FEE475D06E}"/>
              </a:ext>
            </a:extLst>
          </p:cNvPr>
          <p:cNvSpPr txBox="1"/>
          <p:nvPr/>
        </p:nvSpPr>
        <p:spPr>
          <a:xfrm>
            <a:off x="5407131" y="295569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EA407-8831-9069-958A-892472F3B46A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  <p:pic>
        <p:nvPicPr>
          <p:cNvPr id="17" name="Picture 16" descr="A close-up of a planet&#10;&#10;AI-generated content may be incorrect.">
            <a:extLst>
              <a:ext uri="{FF2B5EF4-FFF2-40B4-BE49-F238E27FC236}">
                <a16:creationId xmlns:a16="http://schemas.microsoft.com/office/drawing/2014/main" id="{B78DA066-EEA3-DAAF-25E0-000175054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8" y="5039664"/>
            <a:ext cx="272491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C91A-43D5-2274-A037-7AD7D12E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greyscale image of a storm&#10;&#10;AI-generated content may be incorrect.">
            <a:extLst>
              <a:ext uri="{FF2B5EF4-FFF2-40B4-BE49-F238E27FC236}">
                <a16:creationId xmlns:a16="http://schemas.microsoft.com/office/drawing/2014/main" id="{CACFA64F-4E97-AFC4-6D27-36958ACA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5" y="1627183"/>
            <a:ext cx="2724912" cy="1362456"/>
          </a:xfrm>
          <a:prstGeom prst="rect">
            <a:avLst/>
          </a:prstGeom>
        </p:spPr>
      </p:pic>
      <p:pic>
        <p:nvPicPr>
          <p:cNvPr id="13" name="Picture 12" descr="A close-up of a grey sky&#10;&#10;AI-generated content may be incorrect.">
            <a:extLst>
              <a:ext uri="{FF2B5EF4-FFF2-40B4-BE49-F238E27FC236}">
                <a16:creationId xmlns:a16="http://schemas.microsoft.com/office/drawing/2014/main" id="{F06C22F6-B777-0A53-C6D8-2C91F646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7" y="3331709"/>
            <a:ext cx="2724912" cy="1362456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8A49063-3D14-DC3C-FB21-55ABB493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11002"/>
          <a:stretch>
            <a:fillRect/>
          </a:stretch>
        </p:blipFill>
        <p:spPr>
          <a:xfrm>
            <a:off x="7972424" y="1400174"/>
            <a:ext cx="4219576" cy="545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7B003-A99B-1944-7155-13D674DA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6903-6E18-7489-C07E-613B2C64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691640"/>
            <a:ext cx="4430634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SEB shows very deep clouds and some NH</a:t>
            </a:r>
            <a:r>
              <a:rPr lang="en-US" baseline="-25000" dirty="0"/>
              <a:t>3</a:t>
            </a:r>
            <a:r>
              <a:rPr lang="en-US" dirty="0"/>
              <a:t> depletion</a:t>
            </a:r>
          </a:p>
          <a:p>
            <a:r>
              <a:rPr lang="en-US" dirty="0"/>
              <a:t>STrZ shows higher clouds </a:t>
            </a:r>
            <a:r>
              <a:rPr lang="en-US" i="1" dirty="0"/>
              <a:t>and</a:t>
            </a:r>
            <a:r>
              <a:rPr lang="en-US" dirty="0"/>
              <a:t> enhanced NH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CC5D5DEB-3452-4915-E1CA-F3266950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11002"/>
          <a:stretch>
            <a:fillRect/>
          </a:stretch>
        </p:blipFill>
        <p:spPr>
          <a:xfrm>
            <a:off x="7972424" y="1400173"/>
            <a:ext cx="4219575" cy="5457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E12C50-9B4A-8744-34E4-2E369EB11C8C}"/>
              </a:ext>
            </a:extLst>
          </p:cNvPr>
          <p:cNvSpPr txBox="1"/>
          <p:nvPr/>
        </p:nvSpPr>
        <p:spPr>
          <a:xfrm>
            <a:off x="5382284" y="130204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74906-91D0-4E2E-8883-F46B34A87268}"/>
              </a:ext>
            </a:extLst>
          </p:cNvPr>
          <p:cNvSpPr txBox="1"/>
          <p:nvPr/>
        </p:nvSpPr>
        <p:spPr>
          <a:xfrm>
            <a:off x="5407131" y="295569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FC160-9241-CFB5-536E-E5E0867B7E0C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  <p:pic>
        <p:nvPicPr>
          <p:cNvPr id="20" name="Picture 19" descr="A close-up of a cloud&#10;&#10;AI-generated content may be incorrect.">
            <a:extLst>
              <a:ext uri="{FF2B5EF4-FFF2-40B4-BE49-F238E27FC236}">
                <a16:creationId xmlns:a16="http://schemas.microsoft.com/office/drawing/2014/main" id="{86D9575A-74D6-F21E-D305-6BEB59E26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5" y="5036235"/>
            <a:ext cx="272491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5FB2-FC14-4469-9ED1-3D21546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 Close Ups of SED and NEDFs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87E5-A463-E952-A165-018B05B88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5844870"/>
            <a:ext cx="11546099" cy="824281"/>
          </a:xfrm>
        </p:spPr>
        <p:txBody>
          <a:bodyPr>
            <a:noAutofit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 is equatorward of NEDFs , but overlaps NEDFs </a:t>
            </a:r>
          </a:p>
          <a:p>
            <a:r>
              <a:rPr lang="en-US" dirty="0"/>
              <a:t>Is the SED a wave number 1 Rossby Wave Feature? </a:t>
            </a:r>
          </a:p>
        </p:txBody>
      </p:sp>
      <p:pic>
        <p:nvPicPr>
          <p:cNvPr id="4" name="Picture 3" descr="A close-up of a snow&#10;&#10;AI-generated content may be incorrect.">
            <a:extLst>
              <a:ext uri="{FF2B5EF4-FFF2-40B4-BE49-F238E27FC236}">
                <a16:creationId xmlns:a16="http://schemas.microsoft.com/office/drawing/2014/main" id="{429D2152-D236-64BF-45BB-0B905EE7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2" b="46176"/>
          <a:stretch>
            <a:fillRect/>
          </a:stretch>
        </p:blipFill>
        <p:spPr>
          <a:xfrm>
            <a:off x="8357115" y="1782802"/>
            <a:ext cx="3658202" cy="1793967"/>
          </a:xfrm>
          <a:prstGeom prst="rect">
            <a:avLst/>
          </a:prstGeom>
        </p:spPr>
      </p:pic>
      <p:pic>
        <p:nvPicPr>
          <p:cNvPr id="5" name="Picture 4" descr="A close-up of a storm&#10;&#10;AI-generated content may be incorrect.">
            <a:extLst>
              <a:ext uri="{FF2B5EF4-FFF2-40B4-BE49-F238E27FC236}">
                <a16:creationId xmlns:a16="http://schemas.microsoft.com/office/drawing/2014/main" id="{EA57E0F4-E91A-2918-707C-7CC19C808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8" b="46060"/>
          <a:stretch>
            <a:fillRect/>
          </a:stretch>
        </p:blipFill>
        <p:spPr>
          <a:xfrm>
            <a:off x="8357115" y="4019907"/>
            <a:ext cx="3678082" cy="180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F950A-DF23-40C9-4092-FDC4B83A94C4}"/>
              </a:ext>
            </a:extLst>
          </p:cNvPr>
          <p:cNvSpPr txBox="1"/>
          <p:nvPr/>
        </p:nvSpPr>
        <p:spPr>
          <a:xfrm rot="16200000">
            <a:off x="-860745" y="2511108"/>
            <a:ext cx="2758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sz="1600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sz="1600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A1AB6-2AA3-C65C-66FD-3BCB12CFCEE4}"/>
              </a:ext>
            </a:extLst>
          </p:cNvPr>
          <p:cNvSpPr txBox="1"/>
          <p:nvPr/>
        </p:nvSpPr>
        <p:spPr>
          <a:xfrm rot="16200000">
            <a:off x="-893089" y="4741667"/>
            <a:ext cx="279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 Press. ~ 1-T</a:t>
            </a:r>
            <a:r>
              <a:rPr lang="en-US" sz="1600" baseline="-25000" dirty="0"/>
              <a:t>CH4</a:t>
            </a:r>
          </a:p>
        </p:txBody>
      </p:sp>
      <p:pic>
        <p:nvPicPr>
          <p:cNvPr id="8" name="Picture 7" descr="A close-up of a greyscale image of a storm&#10;&#10;AI-generated content may be incorrect.">
            <a:extLst>
              <a:ext uri="{FF2B5EF4-FFF2-40B4-BE49-F238E27FC236}">
                <a16:creationId xmlns:a16="http://schemas.microsoft.com/office/drawing/2014/main" id="{F5787E8D-96D3-977F-3647-2279575D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8" b="39261"/>
          <a:stretch>
            <a:fillRect/>
          </a:stretch>
        </p:blipFill>
        <p:spPr>
          <a:xfrm>
            <a:off x="5049880" y="1795892"/>
            <a:ext cx="3179315" cy="1768987"/>
          </a:xfrm>
          <a:prstGeom prst="rect">
            <a:avLst/>
          </a:prstGeom>
        </p:spPr>
      </p:pic>
      <p:pic>
        <p:nvPicPr>
          <p:cNvPr id="9" name="Picture 8" descr="A close-up of a grey sky&#10;&#10;AI-generated content may be incorrect.">
            <a:extLst>
              <a:ext uri="{FF2B5EF4-FFF2-40B4-BE49-F238E27FC236}">
                <a16:creationId xmlns:a16="http://schemas.microsoft.com/office/drawing/2014/main" id="{A29BD9A3-3D22-922B-0C01-4F3035B09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8" b="39261"/>
          <a:stretch>
            <a:fillRect/>
          </a:stretch>
        </p:blipFill>
        <p:spPr>
          <a:xfrm>
            <a:off x="5049879" y="4031963"/>
            <a:ext cx="3179316" cy="1768988"/>
          </a:xfrm>
          <a:prstGeom prst="rect">
            <a:avLst/>
          </a:prstGeom>
        </p:spPr>
      </p:pic>
      <p:pic>
        <p:nvPicPr>
          <p:cNvPr id="10" name="Picture 9" descr="A close-up of a snow&#10;&#10;AI-generated content may be incorrect.">
            <a:extLst>
              <a:ext uri="{FF2B5EF4-FFF2-40B4-BE49-F238E27FC236}">
                <a16:creationId xmlns:a16="http://schemas.microsoft.com/office/drawing/2014/main" id="{85552BE6-2815-8CAD-C9A3-7FB0CECA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42309"/>
          <a:stretch>
            <a:fillRect/>
          </a:stretch>
        </p:blipFill>
        <p:spPr>
          <a:xfrm>
            <a:off x="700341" y="1782802"/>
            <a:ext cx="4221619" cy="1782075"/>
          </a:xfrm>
          <a:prstGeom prst="rect">
            <a:avLst/>
          </a:prstGeom>
        </p:spPr>
      </p:pic>
      <p:pic>
        <p:nvPicPr>
          <p:cNvPr id="11" name="Picture 10" descr="A close-up of a storm&#10;&#10;AI-generated content may be incorrect.">
            <a:extLst>
              <a:ext uri="{FF2B5EF4-FFF2-40B4-BE49-F238E27FC236}">
                <a16:creationId xmlns:a16="http://schemas.microsoft.com/office/drawing/2014/main" id="{95441E15-A91C-1CFD-C1ED-7CE84F71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42453"/>
          <a:stretch>
            <a:fillRect/>
          </a:stretch>
        </p:blipFill>
        <p:spPr>
          <a:xfrm>
            <a:off x="700338" y="4019907"/>
            <a:ext cx="4221621" cy="178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93D44-844C-ED7F-C109-C3D3A10648C0}"/>
              </a:ext>
            </a:extLst>
          </p:cNvPr>
          <p:cNvSpPr txBox="1"/>
          <p:nvPr/>
        </p:nvSpPr>
        <p:spPr>
          <a:xfrm>
            <a:off x="1364346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3B0C3-B375-1860-39BE-09900042EEA2}"/>
              </a:ext>
            </a:extLst>
          </p:cNvPr>
          <p:cNvSpPr txBox="1"/>
          <p:nvPr/>
        </p:nvSpPr>
        <p:spPr>
          <a:xfrm>
            <a:off x="5260196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D87BC-9C6F-C751-80C4-B976E7679E1C}"/>
              </a:ext>
            </a:extLst>
          </p:cNvPr>
          <p:cNvSpPr txBox="1"/>
          <p:nvPr/>
        </p:nvSpPr>
        <p:spPr>
          <a:xfrm>
            <a:off x="8806875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NEDF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53826B-042A-05C0-B9F7-6AEB36C345B6}"/>
              </a:ext>
            </a:extLst>
          </p:cNvPr>
          <p:cNvCxnSpPr>
            <a:cxnSpLocks/>
          </p:cNvCxnSpPr>
          <p:nvPr/>
        </p:nvCxnSpPr>
        <p:spPr>
          <a:xfrm>
            <a:off x="6799558" y="1795892"/>
            <a:ext cx="1292" cy="89015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BCBA59-8736-834E-6B78-5C0CF7179755}"/>
              </a:ext>
            </a:extLst>
          </p:cNvPr>
          <p:cNvCxnSpPr/>
          <p:nvPr/>
        </p:nvCxnSpPr>
        <p:spPr>
          <a:xfrm>
            <a:off x="6799558" y="4006556"/>
            <a:ext cx="1292" cy="89015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1972B9-27E9-814F-0D73-74C4B4604021}"/>
              </a:ext>
            </a:extLst>
          </p:cNvPr>
          <p:cNvCxnSpPr>
            <a:cxnSpLocks/>
          </p:cNvCxnSpPr>
          <p:nvPr/>
        </p:nvCxnSpPr>
        <p:spPr>
          <a:xfrm>
            <a:off x="10377148" y="1795892"/>
            <a:ext cx="0" cy="131513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177A37-B0C5-AD1F-5F98-E423221AC9B0}"/>
              </a:ext>
            </a:extLst>
          </p:cNvPr>
          <p:cNvCxnSpPr>
            <a:cxnSpLocks/>
          </p:cNvCxnSpPr>
          <p:nvPr/>
        </p:nvCxnSpPr>
        <p:spPr>
          <a:xfrm>
            <a:off x="10377148" y="4006556"/>
            <a:ext cx="0" cy="131513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591947-C094-5078-B141-4A79BB3CE24D}"/>
              </a:ext>
            </a:extLst>
          </p:cNvPr>
          <p:cNvCxnSpPr>
            <a:cxnSpLocks/>
          </p:cNvCxnSpPr>
          <p:nvPr/>
        </p:nvCxnSpPr>
        <p:spPr>
          <a:xfrm>
            <a:off x="2391695" y="2800350"/>
            <a:ext cx="0" cy="73501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9755DA-A665-77F6-CFCF-3E9D0EDFB86D}"/>
              </a:ext>
            </a:extLst>
          </p:cNvPr>
          <p:cNvCxnSpPr>
            <a:cxnSpLocks/>
          </p:cNvCxnSpPr>
          <p:nvPr/>
        </p:nvCxnSpPr>
        <p:spPr>
          <a:xfrm>
            <a:off x="2391695" y="5086350"/>
            <a:ext cx="0" cy="73501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8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8926-A470-E79F-E13A-B9994AE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401E-5E27-0140-F5F0-C21EEF1A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enhancements have centroids south of NEDFs seen in ground and HST data</a:t>
            </a:r>
          </a:p>
          <a:p>
            <a:r>
              <a:rPr lang="en-US" dirty="0"/>
              <a:t>HST data show the enhancements are spatially extended and that the extended nature seen in ground data is not due to poorer resolution</a:t>
            </a:r>
          </a:p>
          <a:p>
            <a:r>
              <a:rPr lang="en-US" dirty="0"/>
              <a:t>While the enhancements are extended, structured features with centers are south of the NEDFs</a:t>
            </a:r>
            <a:r>
              <a:rPr lang="en-US"/>
              <a:t>, they </a:t>
            </a:r>
            <a:r>
              <a:rPr lang="en-US" dirty="0"/>
              <a:t>also extend poleward and overlap the NEDFs</a:t>
            </a:r>
          </a:p>
          <a:p>
            <a:r>
              <a:rPr lang="en-US" dirty="0"/>
              <a:t>The SED looks like a north-south mirror version of NEDFs providing further support that the SED is the result of a Rossby wave with wave number = 1</a:t>
            </a:r>
          </a:p>
        </p:txBody>
      </p:sp>
    </p:spTree>
    <p:extLst>
      <p:ext uri="{BB962C8B-B14F-4D97-AF65-F5344CB8AC3E}">
        <p14:creationId xmlns:p14="http://schemas.microsoft.com/office/powerpoint/2010/main" val="412427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6258</TotalTime>
  <Words>423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Office Theme</vt:lpstr>
      <vt:lpstr>(Very) Quick Look Results</vt:lpstr>
      <vt:lpstr>Considerations</vt:lpstr>
      <vt:lpstr>GRS, SEB, and NEDFs – HST vs Ground</vt:lpstr>
      <vt:lpstr>SED and NEDFs – HST vs Ground</vt:lpstr>
      <vt:lpstr>NEDFs – HST vs Ground</vt:lpstr>
      <vt:lpstr>HST Close Ups of SED and NEDFs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Hill</dc:creator>
  <cp:lastModifiedBy>Steven Hill</cp:lastModifiedBy>
  <cp:revision>55</cp:revision>
  <dcterms:created xsi:type="dcterms:W3CDTF">2025-09-30T02:11:15Z</dcterms:created>
  <dcterms:modified xsi:type="dcterms:W3CDTF">2025-12-17T23:18:40Z</dcterms:modified>
</cp:coreProperties>
</file>